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1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notesSlide11.xml" ContentType="application/vnd.openxmlformats-officedocument.presentationml.notesSlide+xml"/>
  <Override PartName="/ppt/charts/chart15.xml" ContentType="application/vnd.openxmlformats-officedocument.drawingml.chart+xml"/>
  <Override PartName="/ppt/media/image27.jpeg" ContentType="image/jpeg"/>
  <Override PartName="/ppt/media/image23.jpeg" ContentType="image/jpe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18.jpeg" ContentType="image/jpeg"/>
  <Override PartName="/ppt/media/image13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7.png" ContentType="image/png"/>
  <Override PartName="/ppt/media/image15.png" ContentType="image/png"/>
  <Override PartName="/ppt/media/image6.jpeg" ContentType="image/jpeg"/>
  <Override PartName="/ppt/media/image16.png" ContentType="image/png"/>
  <Override PartName="/ppt/media/image7.jpeg" ContentType="image/jpeg"/>
  <Override PartName="/ppt/media/image8.jpeg" ContentType="image/jpeg"/>
  <Override PartName="/ppt/media/image9.jpeg" ContentType="image/jpeg"/>
  <Override PartName="/ppt/media/image14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
</Relationships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bar"/>
        <c:grouping val="stack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Début</c:v>
                </c:pt>
              </c:strCache>
            </c:strRef>
          </c:tx>
          <c:spPr>
            <a:noFill/>
            <a:ln>
              <a:noFill/>
            </a:ln>
          </c:spPr>
          <c:invertIfNegative val="0"/>
          <c:dLbls>
            <c:numFmt formatCode="General" sourceLinked="1"/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1"/>
                <c:pt idx="0">
                  <c:v>Réunion de Lancement</c:v>
                </c:pt>
                <c:pt idx="1">
                  <c:v>Recherche de Litérature</c:v>
                </c:pt>
                <c:pt idx="2">
                  <c:v>Plantation</c:v>
                </c:pt>
                <c:pt idx="3">
                  <c:v>Collect Data</c:v>
                </c:pt>
                <c:pt idx="4">
                  <c:v>Etude des algorithm de Machine Learning</c:v>
                </c:pt>
                <c:pt idx="5">
                  <c:v>Plannification programme d'arrosage</c:v>
                </c:pt>
                <c:pt idx="6">
                  <c:v>Implementation algorithme facile</c:v>
                </c:pt>
                <c:pt idx="7">
                  <c:v>Implementation meilleures algorithme</c:v>
                </c:pt>
                <c:pt idx="8">
                  <c:v>Analyse des résultats</c:v>
                </c:pt>
                <c:pt idx="9">
                  <c:v>Création plan d'arrosage</c:v>
                </c:pt>
                <c:pt idx="10">
                  <c:v>Rédaction du rapport final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1"/>
                <c:pt idx="0">
                  <c:v>43523</c:v>
                </c:pt>
                <c:pt idx="1">
                  <c:v>43523</c:v>
                </c:pt>
                <c:pt idx="2">
                  <c:v>43530</c:v>
                </c:pt>
                <c:pt idx="3">
                  <c:v>43530</c:v>
                </c:pt>
                <c:pt idx="4">
                  <c:v>43537</c:v>
                </c:pt>
                <c:pt idx="5">
                  <c:v>43544</c:v>
                </c:pt>
                <c:pt idx="6">
                  <c:v>43551</c:v>
                </c:pt>
                <c:pt idx="7">
                  <c:v>43579</c:v>
                </c:pt>
                <c:pt idx="8">
                  <c:v>43593</c:v>
                </c:pt>
                <c:pt idx="9">
                  <c:v>43600</c:v>
                </c:pt>
                <c:pt idx="10">
                  <c:v>43614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Jours</c:v>
                </c:pt>
              </c:strCache>
            </c:strRef>
          </c:tx>
          <c:spPr>
            <a:solidFill>
              <a:srgbClr val="f4b183"/>
            </a:solidFill>
            <a:ln>
              <a:noFill/>
            </a:ln>
          </c:spPr>
          <c:invertIfNegative val="0"/>
          <c:dPt>
            <c:idx val="0"/>
            <c:invertIfNegative val="0"/>
            <c:spPr>
              <a:solidFill>
                <a:srgbClr val="00b050"/>
              </a:solidFill>
              <a:ln>
                <a:noFill/>
              </a:ln>
            </c:spPr>
          </c:dPt>
          <c:dPt>
            <c:idx val="1"/>
            <c:invertIfNegative val="0"/>
            <c:spPr>
              <a:solidFill>
                <a:srgbClr val="c5e0b4"/>
              </a:solidFill>
              <a:ln>
                <a:noFill/>
              </a:ln>
            </c:spPr>
          </c:dPt>
          <c:dPt>
            <c:idx val="2"/>
            <c:invertIfNegative val="0"/>
            <c:spPr>
              <a:solidFill>
                <a:srgbClr val="00b050"/>
              </a:solidFill>
              <a:ln>
                <a:noFill/>
              </a:ln>
            </c:spPr>
          </c:dPt>
          <c:dPt>
            <c:idx val="3"/>
            <c:invertIfNegative val="0"/>
            <c:spPr>
              <a:solidFill>
                <a:srgbClr val="ed7d31"/>
              </a:solidFill>
              <a:ln>
                <a:noFill/>
              </a:ln>
            </c:spPr>
          </c:dPt>
          <c:dPt>
            <c:idx val="4"/>
            <c:invertIfNegative val="0"/>
            <c:spPr>
              <a:solidFill>
                <a:srgbClr val="c5e0b4"/>
              </a:solidFill>
              <a:ln>
                <a:noFill/>
              </a:ln>
            </c:spPr>
          </c:dPt>
          <c:dPt>
            <c:idx val="5"/>
            <c:invertIfNegative val="0"/>
            <c:spPr>
              <a:solidFill>
                <a:srgbClr val="00b050"/>
              </a:solidFill>
              <a:ln>
                <a:noFill/>
              </a:ln>
            </c:spPr>
          </c:dPt>
          <c:dPt>
            <c:idx val="6"/>
            <c:invertIfNegative val="0"/>
            <c:spPr>
              <a:solidFill>
                <a:srgbClr val="00b050"/>
              </a:solidFill>
              <a:ln>
                <a:noFill/>
              </a:ln>
            </c:spPr>
          </c:dPt>
          <c:dPt>
            <c:idx val="7"/>
            <c:invertIfNegative val="0"/>
            <c:spPr>
              <a:solidFill>
                <a:srgbClr val="c2e0ae"/>
              </a:solidFill>
              <a:ln>
                <a:noFill/>
              </a:ln>
            </c:spPr>
          </c:dPt>
          <c:dPt>
            <c:idx val="8"/>
            <c:invertIfNegative val="0"/>
            <c:spPr>
              <a:solidFill>
                <a:srgbClr val="ed7d31"/>
              </a:solidFill>
              <a:ln>
                <a:noFill/>
              </a:ln>
            </c:spPr>
          </c:dPt>
          <c:dPt>
            <c:idx val="9"/>
            <c:invertIfNegative val="0"/>
            <c:spPr>
              <a:solidFill>
                <a:srgbClr val="ed7d31"/>
              </a:solidFill>
              <a:ln>
                <a:noFill/>
              </a:ln>
            </c:spPr>
          </c:dPt>
          <c:dPt>
            <c:idx val="10"/>
            <c:invertIfNegative val="0"/>
            <c:spPr>
              <a:solidFill>
                <a:srgbClr val="b4c7e7"/>
              </a:solidFill>
              <a:ln>
                <a:noFill/>
              </a:ln>
            </c:spPr>
          </c:dPt>
          <c:dLbls>
            <c:numFmt formatCode="General" sourceLinked="1"/>
            <c:dLbl>
              <c:idx val="0"/>
              <c:dLblPos val="ctr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dLblPos val="ctr"/>
              <c:showLegendKey val="0"/>
              <c:showVal val="0"/>
              <c:showCatName val="0"/>
              <c:showSerName val="0"/>
              <c:showPercent val="0"/>
            </c:dLbl>
            <c:dLbl>
              <c:idx val="2"/>
              <c:dLblPos val="ctr"/>
              <c:showLegendKey val="0"/>
              <c:showVal val="0"/>
              <c:showCatName val="0"/>
              <c:showSerName val="0"/>
              <c:showPercent val="0"/>
            </c:dLbl>
            <c:dLbl>
              <c:idx val="3"/>
              <c:dLblPos val="ctr"/>
              <c:showLegendKey val="0"/>
              <c:showVal val="0"/>
              <c:showCatName val="0"/>
              <c:showSerName val="0"/>
              <c:showPercent val="0"/>
            </c:dLbl>
            <c:dLbl>
              <c:idx val="4"/>
              <c:dLblPos val="ctr"/>
              <c:showLegendKey val="0"/>
              <c:showVal val="0"/>
              <c:showCatName val="0"/>
              <c:showSerName val="0"/>
              <c:showPercent val="0"/>
            </c:dLbl>
            <c:dLbl>
              <c:idx val="5"/>
              <c:dLblPos val="ctr"/>
              <c:showLegendKey val="0"/>
              <c:showVal val="0"/>
              <c:showCatName val="0"/>
              <c:showSerName val="0"/>
              <c:showPercent val="0"/>
            </c:dLbl>
            <c:dLbl>
              <c:idx val="6"/>
              <c:dLblPos val="ctr"/>
              <c:showLegendKey val="0"/>
              <c:showVal val="0"/>
              <c:showCatName val="0"/>
              <c:showSerName val="0"/>
              <c:showPercent val="0"/>
            </c:dLbl>
            <c:dLbl>
              <c:idx val="7"/>
              <c:dLblPos val="ctr"/>
              <c:showLegendKey val="0"/>
              <c:showVal val="0"/>
              <c:showCatName val="0"/>
              <c:showSerName val="0"/>
              <c:showPercent val="0"/>
            </c:dLbl>
            <c:dLbl>
              <c:idx val="8"/>
              <c:dLblPos val="ctr"/>
              <c:showLegendKey val="0"/>
              <c:showVal val="0"/>
              <c:showCatName val="0"/>
              <c:showSerName val="0"/>
              <c:showPercent val="0"/>
            </c:dLbl>
            <c:dLbl>
              <c:idx val="9"/>
              <c:dLblPos val="ctr"/>
              <c:showLegendKey val="0"/>
              <c:showVal val="0"/>
              <c:showCatName val="0"/>
              <c:showSerName val="0"/>
              <c:showPercent val="0"/>
            </c:dLbl>
            <c:dLbl>
              <c:idx val="10"/>
              <c:dLblPos val="ctr"/>
              <c:showLegendKey val="0"/>
              <c:showVal val="0"/>
              <c:showCatName val="0"/>
              <c:showSerName val="0"/>
              <c:showPercent val="0"/>
            </c:dLbl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1"/>
                <c:pt idx="0">
                  <c:v>Réunion de Lancement</c:v>
                </c:pt>
                <c:pt idx="1">
                  <c:v>Recherche de Litérature</c:v>
                </c:pt>
                <c:pt idx="2">
                  <c:v>Plantation</c:v>
                </c:pt>
                <c:pt idx="3">
                  <c:v>Collect Data</c:v>
                </c:pt>
                <c:pt idx="4">
                  <c:v>Etude des algorithm de Machine Learning</c:v>
                </c:pt>
                <c:pt idx="5">
                  <c:v>Plannification programme d'arrosage</c:v>
                </c:pt>
                <c:pt idx="6">
                  <c:v>Implementation algorithme facile</c:v>
                </c:pt>
                <c:pt idx="7">
                  <c:v>Implementation meilleures algorithme</c:v>
                </c:pt>
                <c:pt idx="8">
                  <c:v>Analyse des résultats</c:v>
                </c:pt>
                <c:pt idx="9">
                  <c:v>Création plan d'arrosage</c:v>
                </c:pt>
                <c:pt idx="10">
                  <c:v>Rédaction du rapport final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1"/>
                <c:pt idx="0">
                  <c:v>7</c:v>
                </c:pt>
                <c:pt idx="1">
                  <c:v>42</c:v>
                </c:pt>
                <c:pt idx="2">
                  <c:v>7</c:v>
                </c:pt>
                <c:pt idx="3">
                  <c:v>100</c:v>
                </c:pt>
                <c:pt idx="4">
                  <c:v>42</c:v>
                </c:pt>
                <c:pt idx="5">
                  <c:v>14</c:v>
                </c:pt>
                <c:pt idx="6">
                  <c:v>28</c:v>
                </c:pt>
                <c:pt idx="7">
                  <c:v>28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</c:numCache>
            </c:numRef>
          </c:val>
        </c:ser>
        <c:gapWidth val="150"/>
        <c:overlap val="100"/>
        <c:axId val="11152571"/>
        <c:axId val="83228883"/>
      </c:barChart>
      <c:catAx>
        <c:axId val="11152571"/>
        <c:scaling>
          <c:orientation val="maxMin"/>
        </c:scaling>
        <c:delete val="0"/>
        <c:axPos val="b"/>
        <c:numFmt formatCode="DD/MM/YYYY" sourceLinked="1"/>
        <c:majorTickMark val="out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Calibri"/>
                <a:ea typeface="DejaVu Sans"/>
              </a:defRPr>
            </a:pPr>
          </a:p>
        </c:txPr>
        <c:crossAx val="83228883"/>
        <c:crosses val="autoZero"/>
        <c:auto val="1"/>
        <c:lblAlgn val="ctr"/>
        <c:lblOffset val="100"/>
      </c:catAx>
      <c:valAx>
        <c:axId val="83228883"/>
        <c:scaling>
          <c:orientation val="minMax"/>
          <c:max val="43636"/>
          <c:min val="43516"/>
        </c:scaling>
        <c:delete val="0"/>
        <c:axPos val="l"/>
        <c:majorGridlines>
          <c:spPr>
            <a:ln w="6480">
              <a:solidFill>
                <a:srgbClr val="8b8b8b"/>
              </a:solidFill>
              <a:round/>
            </a:ln>
          </c:spPr>
        </c:majorGridlines>
        <c:numFmt formatCode="D\-MMM;@" sourceLinked="0"/>
        <c:majorTickMark val="out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Calibri"/>
                <a:ea typeface="DejaVu Sans"/>
              </a:defRPr>
            </a:pPr>
          </a:p>
        </c:txPr>
        <c:crossAx val="11152571"/>
        <c:crosses val="autoZero"/>
        <c:majorUnit val="21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déplacer la diapo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latin typeface="Times New Roman"/>
              </a:rPr>
              <a:t> 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latin typeface="Times New Roman"/>
              </a:rPr>
              <a:t> 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latin typeface="Times New Roman"/>
              </a:rPr>
              <a:t> 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85D2CDC-B297-4BBB-83EF-3E81C23CBB2F}" type="slidenum">
              <a:rPr b="0" lang="fr-FR" sz="1400" spc="-1" strike="noStrike">
                <a:latin typeface="Times New Roman"/>
              </a:rPr>
              <a:t>1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31D7F00-07B1-4953-BFAD-B0582D94CFED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589CCCC-E6A2-4B7F-89E7-9D1305C1C5E6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A562A4E-1450-461C-AE3C-586B75306AC4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94B2370-91CC-4929-8382-789C5C85FEE7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A25F8EF-FBF3-4605-B5F3-795CCE180729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310E0C3-D97D-472F-9DCC-23B3E7FD462F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1A9FBB8-8D1B-40BC-8446-57C12E4491B0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6FB7F2C-1848-4D6C-8323-5C7745871707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Ou </a:t>
            </a: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Bayesian learning machine approach for Regression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8E61B23-CBFB-4293-B4B3-8D41C5BE7811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200’000 km3 of fresh water on earth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2/3 for irrigation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Decrease water consumption of 20%-25%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41C12EC-69CF-4C4A-8FB6-9FB5CC327730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Le vent impacte </a:t>
            </a:r>
            <a:r>
              <a:rPr b="0" lang="fr-FR" sz="2000" spc="-1" strike="noStrike">
                <a:latin typeface="Arial"/>
              </a:rPr>
              <a:t>également </a:t>
            </a:r>
            <a:r>
              <a:rPr b="0" lang="fr-FR" sz="2000" spc="-1" strike="noStrike">
                <a:latin typeface="Arial"/>
              </a:rPr>
              <a:t>mais pas dans </a:t>
            </a:r>
            <a:r>
              <a:rPr b="0" lang="fr-FR" sz="2000" spc="-1" strike="noStrike">
                <a:latin typeface="Arial"/>
              </a:rPr>
              <a:t>notre cas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33D4982-D338-4B76-9393-3E1C1EF484C3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J’ai pas ajouté l’information sur la croissance de la plante.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86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73580EEF-33DE-4D57-95F0-B231C7010D89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fr-FR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DDBFB40-FCEE-4C1B-BF1E-53BA15B9861E}" type="slidenum">
              <a:rPr b="0" lang="fr-F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 format du texte-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chart" Target="../charts/chart15.xml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slideLayout" Target="../slideLayouts/slideLayout25.xml"/><Relationship Id="rId8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523880" y="2300040"/>
            <a:ext cx="9143280" cy="120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fr-FR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br/>
            <a:r>
              <a:rPr b="0" lang="fr-FR" sz="6000" spc="-1" strike="noStrike">
                <a:solidFill>
                  <a:srgbClr val="000000"/>
                </a:solidFill>
                <a:latin typeface="Calibri Light"/>
                <a:ea typeface="DejaVu Sans"/>
              </a:rPr>
              <a:t>Water World</a:t>
            </a:r>
            <a:endParaRPr b="0" lang="fr-FR" sz="60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523880" y="4389120"/>
            <a:ext cx="9143280" cy="86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Adrien Chabert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6893AF3-F5C3-4ED3-8F1D-F30A230C7A9E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274320" y="1965600"/>
            <a:ext cx="81374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F32FB51-CAF8-43B8-8E90-A9F8D33C90A7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231" name="TextShape 3"/>
          <p:cNvSpPr txBox="1"/>
          <p:nvPr/>
        </p:nvSpPr>
        <p:spPr>
          <a:xfrm>
            <a:off x="1584000" y="461880"/>
            <a:ext cx="9072000" cy="60181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solidFill>
              <a:srgbClr val="3465a4"/>
            </a:solidFill>
          </a:ln>
        </p:spPr>
        <p:txBody>
          <a:bodyPr lIns="90000" rIns="90000" tIns="45000" bIns="45000" anchor="ctr"/>
          <a:p>
            <a:pPr algn="ctr"/>
            <a:r>
              <a:rPr b="0" lang="fr-FR" sz="2400" spc="-1" strike="noStrike">
                <a:latin typeface="Arial"/>
              </a:rPr>
              <a:t>Value ?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4824000" y="3384000"/>
            <a:ext cx="648000" cy="288000"/>
          </a:xfrm>
          <a:custGeom>
            <a:avLst/>
            <a:gdLst/>
            <a:ahLst/>
            <a:rect l="0" t="0" r="r" b="b"/>
            <a:pathLst>
              <a:path w="1801" h="802">
                <a:moveTo>
                  <a:pt x="1800" y="200"/>
                </a:moveTo>
                <a:lnTo>
                  <a:pt x="450" y="200"/>
                </a:lnTo>
                <a:lnTo>
                  <a:pt x="450" y="0"/>
                </a:lnTo>
                <a:lnTo>
                  <a:pt x="0" y="400"/>
                </a:lnTo>
                <a:lnTo>
                  <a:pt x="450" y="801"/>
                </a:lnTo>
                <a:lnTo>
                  <a:pt x="450" y="600"/>
                </a:lnTo>
                <a:lnTo>
                  <a:pt x="1800" y="600"/>
                </a:lnTo>
                <a:lnTo>
                  <a:pt x="1800" y="20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274320" y="1965600"/>
            <a:ext cx="81374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07DD6ED-2BB9-489B-96CE-635882EBED9D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2453400" y="882000"/>
            <a:ext cx="7266600" cy="516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1FF0620-5DC3-42AF-840D-878073D837A6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24480" y="936720"/>
            <a:ext cx="11927520" cy="4105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274320" y="1965600"/>
            <a:ext cx="81374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82E0BF7-AC15-4662-B51A-8B2A5FCF1292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1440000" y="1008000"/>
            <a:ext cx="9240480" cy="502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274320" y="1965600"/>
            <a:ext cx="81374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03D3311-2A99-44B8-A9BD-96F482712A7E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1512000" y="1227600"/>
            <a:ext cx="8352000" cy="5540400"/>
          </a:xfrm>
          <a:prstGeom prst="rect">
            <a:avLst/>
          </a:prstGeom>
          <a:ln>
            <a:noFill/>
          </a:ln>
        </p:spPr>
      </p:pic>
      <p:sp>
        <p:nvSpPr>
          <p:cNvPr id="244" name="TextShape 3"/>
          <p:cNvSpPr txBox="1"/>
          <p:nvPr/>
        </p:nvSpPr>
        <p:spPr>
          <a:xfrm>
            <a:off x="1296000" y="1080000"/>
            <a:ext cx="15120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latin typeface="Arial"/>
              </a:rPr>
              <a:t>Moisture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Watering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Day</a:t>
            </a:r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</p:txBody>
      </p:sp>
      <p:sp>
        <p:nvSpPr>
          <p:cNvPr id="245" name="TextShape 4"/>
          <p:cNvSpPr txBox="1"/>
          <p:nvPr/>
        </p:nvSpPr>
        <p:spPr>
          <a:xfrm>
            <a:off x="3168000" y="0"/>
            <a:ext cx="216000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latin typeface="Arial"/>
              </a:rPr>
              <a:t>Moisture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Watering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Temperature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Time after watering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Day</a:t>
            </a:r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</p:txBody>
      </p:sp>
      <p:sp>
        <p:nvSpPr>
          <p:cNvPr id="246" name="TextShape 5"/>
          <p:cNvSpPr txBox="1"/>
          <p:nvPr/>
        </p:nvSpPr>
        <p:spPr>
          <a:xfrm>
            <a:off x="9432000" y="2005920"/>
            <a:ext cx="216000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latin typeface="Arial"/>
              </a:rPr>
              <a:t>Moisture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Watering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Temperature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Time after watering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Day</a:t>
            </a:r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</p:txBody>
      </p:sp>
      <p:sp>
        <p:nvSpPr>
          <p:cNvPr id="247" name="CustomShape 6"/>
          <p:cNvSpPr/>
          <p:nvPr/>
        </p:nvSpPr>
        <p:spPr>
          <a:xfrm>
            <a:off x="3672000" y="1440000"/>
            <a:ext cx="288000" cy="525600"/>
          </a:xfrm>
          <a:custGeom>
            <a:avLst/>
            <a:gdLst/>
            <a:ahLst/>
            <a:rect l="0" t="0" r="r" b="b"/>
            <a:pathLst>
              <a:path w="802" h="1462">
                <a:moveTo>
                  <a:pt x="200" y="0"/>
                </a:moveTo>
                <a:lnTo>
                  <a:pt x="200" y="1095"/>
                </a:lnTo>
                <a:lnTo>
                  <a:pt x="0" y="1095"/>
                </a:lnTo>
                <a:lnTo>
                  <a:pt x="400" y="1461"/>
                </a:lnTo>
                <a:lnTo>
                  <a:pt x="801" y="1095"/>
                </a:lnTo>
                <a:lnTo>
                  <a:pt x="600" y="1095"/>
                </a:lnTo>
                <a:lnTo>
                  <a:pt x="600" y="0"/>
                </a:lnTo>
                <a:lnTo>
                  <a:pt x="2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7"/>
          <p:cNvSpPr/>
          <p:nvPr/>
        </p:nvSpPr>
        <p:spPr>
          <a:xfrm>
            <a:off x="1944000" y="2016000"/>
            <a:ext cx="792000" cy="311760"/>
          </a:xfrm>
          <a:custGeom>
            <a:avLst/>
            <a:gdLst/>
            <a:ahLst/>
            <a:rect l="0" t="0" r="r" b="b"/>
            <a:pathLst>
              <a:path w="2202" h="868">
                <a:moveTo>
                  <a:pt x="0" y="216"/>
                </a:moveTo>
                <a:lnTo>
                  <a:pt x="1650" y="216"/>
                </a:lnTo>
                <a:lnTo>
                  <a:pt x="1650" y="0"/>
                </a:lnTo>
                <a:lnTo>
                  <a:pt x="2201" y="433"/>
                </a:lnTo>
                <a:lnTo>
                  <a:pt x="1650" y="867"/>
                </a:lnTo>
                <a:lnTo>
                  <a:pt x="1650" y="650"/>
                </a:lnTo>
                <a:lnTo>
                  <a:pt x="0" y="650"/>
                </a:lnTo>
                <a:lnTo>
                  <a:pt x="0" y="216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8"/>
          <p:cNvSpPr/>
          <p:nvPr/>
        </p:nvSpPr>
        <p:spPr>
          <a:xfrm>
            <a:off x="8208000" y="2327760"/>
            <a:ext cx="1080000" cy="408240"/>
          </a:xfrm>
          <a:custGeom>
            <a:avLst/>
            <a:gdLst/>
            <a:ahLst/>
            <a:rect l="0" t="0" r="r" b="b"/>
            <a:pathLst>
              <a:path w="3002" h="1136">
                <a:moveTo>
                  <a:pt x="3001" y="283"/>
                </a:moveTo>
                <a:lnTo>
                  <a:pt x="750" y="283"/>
                </a:lnTo>
                <a:lnTo>
                  <a:pt x="750" y="0"/>
                </a:lnTo>
                <a:lnTo>
                  <a:pt x="0" y="567"/>
                </a:lnTo>
                <a:lnTo>
                  <a:pt x="750" y="1135"/>
                </a:lnTo>
                <a:lnTo>
                  <a:pt x="750" y="851"/>
                </a:lnTo>
                <a:lnTo>
                  <a:pt x="3001" y="851"/>
                </a:lnTo>
                <a:lnTo>
                  <a:pt x="3001" y="28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TextShape 9"/>
          <p:cNvSpPr txBox="1"/>
          <p:nvPr/>
        </p:nvSpPr>
        <p:spPr>
          <a:xfrm>
            <a:off x="5112000" y="1882080"/>
            <a:ext cx="14227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latin typeface="Arial"/>
              </a:rPr>
              <a:t>270 minutes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1" name="CustomShape 10"/>
          <p:cNvSpPr/>
          <p:nvPr/>
        </p:nvSpPr>
        <p:spPr>
          <a:xfrm>
            <a:off x="4464000" y="2016000"/>
            <a:ext cx="576000" cy="144000"/>
          </a:xfrm>
          <a:custGeom>
            <a:avLst/>
            <a:gdLst/>
            <a:ahLst/>
            <a:rect l="0" t="0" r="r" b="b"/>
            <a:pathLst>
              <a:path w="1601" h="402">
                <a:moveTo>
                  <a:pt x="1600" y="100"/>
                </a:moveTo>
                <a:lnTo>
                  <a:pt x="400" y="100"/>
                </a:lnTo>
                <a:lnTo>
                  <a:pt x="400" y="0"/>
                </a:lnTo>
                <a:lnTo>
                  <a:pt x="0" y="200"/>
                </a:lnTo>
                <a:lnTo>
                  <a:pt x="400" y="401"/>
                </a:lnTo>
                <a:lnTo>
                  <a:pt x="400" y="300"/>
                </a:lnTo>
                <a:lnTo>
                  <a:pt x="1600" y="300"/>
                </a:lnTo>
                <a:lnTo>
                  <a:pt x="1600" y="10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274320" y="1965600"/>
            <a:ext cx="81374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BC4F603-090C-4D07-A4A7-4850A59B1657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480960" y="1440000"/>
            <a:ext cx="7227360" cy="3888000"/>
          </a:xfrm>
          <a:prstGeom prst="rect">
            <a:avLst/>
          </a:prstGeom>
          <a:ln>
            <a:noFill/>
          </a:ln>
        </p:spPr>
      </p:pic>
      <p:sp>
        <p:nvSpPr>
          <p:cNvPr id="255" name="TextShape 3"/>
          <p:cNvSpPr txBox="1"/>
          <p:nvPr/>
        </p:nvSpPr>
        <p:spPr>
          <a:xfrm>
            <a:off x="7706880" y="2952000"/>
            <a:ext cx="3381120" cy="165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000" spc="-1" strike="noStrike">
                <a:latin typeface="Courier New"/>
              </a:rPr>
              <a:t>Sans le temps :  -</a:t>
            </a:r>
            <a:r>
              <a:rPr b="0" lang="fr-FR" sz="1000" spc="-1" strike="noStrike">
                <a:latin typeface="Courier New"/>
              </a:rPr>
              <a:t>0.72907607234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Sans le temps absolue :  </a:t>
            </a:r>
            <a:r>
              <a:rPr b="0" lang="fr-FR" sz="1000" spc="-1" strike="noStrike">
                <a:latin typeface="Courier New"/>
              </a:rPr>
              <a:t>1.72805282656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Avec le temps :  -</a:t>
            </a:r>
            <a:r>
              <a:rPr b="0" lang="fr-FR" sz="1000" spc="-1" strike="noStrike">
                <a:latin typeface="Courier New"/>
              </a:rPr>
              <a:t>0.237446447338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Avec le temps absolu :  </a:t>
            </a:r>
            <a:r>
              <a:rPr b="0" lang="fr-FR" sz="1000" spc="-1" strike="noStrike">
                <a:latin typeface="Courier New"/>
              </a:rPr>
              <a:t>1.61026013894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Avec Temps Séparé :  -</a:t>
            </a:r>
            <a:r>
              <a:rPr b="0" lang="fr-FR" sz="1000" spc="-1" strike="noStrike">
                <a:latin typeface="Courier New"/>
              </a:rPr>
              <a:t>0.0575398672782</a:t>
            </a:r>
            <a:endParaRPr b="0" lang="fr-FR" sz="1000" spc="-1" strike="noStrike">
              <a:latin typeface="Courier New"/>
              <a:ea typeface="Courier New"/>
            </a:endParaRPr>
          </a:p>
          <a:p>
            <a:r>
              <a:rPr b="0" lang="fr-FR" sz="1000" spc="-1" strike="noStrike">
                <a:latin typeface="Courier New"/>
              </a:rPr>
              <a:t>Avec Temps Séparé absolu : </a:t>
            </a:r>
            <a:r>
              <a:rPr b="0" lang="fr-FR" sz="1000" spc="-1" strike="noStrike">
                <a:latin typeface="Courier New"/>
              </a:rPr>
              <a:t> 0.690294389607</a:t>
            </a:r>
            <a:endParaRPr b="0" lang="fr-FR" sz="1000" spc="-1" strike="noStrike">
              <a:latin typeface="Courier New"/>
              <a:ea typeface="Courier New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274320" y="1965600"/>
            <a:ext cx="81374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0F2E532-F779-4CD4-ACF5-E6277199236E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3456000" y="79200"/>
            <a:ext cx="5780880" cy="4744800"/>
          </a:xfrm>
          <a:prstGeom prst="rect">
            <a:avLst/>
          </a:prstGeom>
          <a:ln>
            <a:noFill/>
          </a:ln>
        </p:spPr>
      </p:pic>
      <p:pic>
        <p:nvPicPr>
          <p:cNvPr id="259" name="" descr=""/>
          <p:cNvPicPr/>
          <p:nvPr/>
        </p:nvPicPr>
        <p:blipFill>
          <a:blip r:embed="rId2"/>
          <a:stretch/>
        </p:blipFill>
        <p:spPr>
          <a:xfrm>
            <a:off x="3096000" y="3049200"/>
            <a:ext cx="6336000" cy="394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274320" y="1965600"/>
            <a:ext cx="81374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A3FB241-BB8B-47B7-A780-7532EBB8CA64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1"/>
          <a:stretch/>
        </p:blipFill>
        <p:spPr>
          <a:xfrm>
            <a:off x="24480" y="144000"/>
            <a:ext cx="12191760" cy="626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560C4AA-4244-400A-B49B-7933E6E519F5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graphicFrame>
        <p:nvGraphicFramePr>
          <p:cNvPr id="264" name="Table 2"/>
          <p:cNvGraphicFramePr/>
          <p:nvPr/>
        </p:nvGraphicFramePr>
        <p:xfrm>
          <a:off x="4704120" y="457200"/>
          <a:ext cx="5983560" cy="4968000"/>
        </p:xfrm>
        <a:graphic>
          <a:graphicData uri="http://schemas.openxmlformats.org/drawingml/2006/table">
            <a:tbl>
              <a:tblPr/>
              <a:tblGrid>
                <a:gridCol w="1994400"/>
                <a:gridCol w="1994400"/>
                <a:gridCol w="1995120"/>
              </a:tblGrid>
              <a:tr h="387360"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Date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Demeter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Ceres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87360"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6-Mar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87360"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13-Mar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87360"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20-Mar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87360"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27-Mar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15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87360"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3-Apr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15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87360"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10-Apr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15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87360"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17-Apr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87360"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24-Apr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87360"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1-May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87360"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3-May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35s/j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87360">
                <a:tc>
                  <a:txBody>
                    <a:bodyPr lIns="6120" rIns="612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9-May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35s/j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87360"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16-May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35s/j 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20s/j 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75120"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23-May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45s/j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10s/j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75120">
                <a:tc>
                  <a:txBody>
                    <a:bodyPr lIns="6120" rIns="612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30-May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sp>
        <p:nvSpPr>
          <p:cNvPr id="265" name="CustomShape 3"/>
          <p:cNvSpPr/>
          <p:nvPr/>
        </p:nvSpPr>
        <p:spPr>
          <a:xfrm>
            <a:off x="828000" y="2551680"/>
            <a:ext cx="3347640" cy="173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5400" spc="-1" strike="noStrike">
                <a:solidFill>
                  <a:srgbClr val="000000"/>
                </a:solidFill>
                <a:latin typeface="Calibri"/>
                <a:ea typeface="DejaVu Sans"/>
              </a:rPr>
              <a:t>Watering Plan</a:t>
            </a:r>
            <a:endParaRPr b="0" lang="fr-FR" sz="54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Planning for the next 3 weeks</a:t>
            </a:r>
            <a:endParaRPr b="0" lang="fr-FR" sz="4400" spc="-1" strike="noStrike">
              <a:latin typeface="Arial"/>
            </a:endParaRPr>
          </a:p>
        </p:txBody>
      </p:sp>
      <p:grpSp>
        <p:nvGrpSpPr>
          <p:cNvPr id="267" name="Group 2"/>
          <p:cNvGrpSpPr/>
          <p:nvPr/>
        </p:nvGrpSpPr>
        <p:grpSpPr>
          <a:xfrm>
            <a:off x="838080" y="1827720"/>
            <a:ext cx="10515600" cy="4346280"/>
            <a:chOff x="838080" y="1827720"/>
            <a:chExt cx="10515600" cy="4346280"/>
          </a:xfrm>
        </p:grpSpPr>
        <p:sp>
          <p:nvSpPr>
            <p:cNvPr id="268" name="CustomShape 3"/>
            <p:cNvSpPr/>
            <p:nvPr/>
          </p:nvSpPr>
          <p:spPr>
            <a:xfrm>
              <a:off x="838080" y="1827720"/>
              <a:ext cx="3785040" cy="14014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90440" rIns="122040" tIns="129240" bIns="129240" anchor="ctr"/>
            <a:p>
              <a:pPr algn="ctr">
                <a:lnSpc>
                  <a:spcPct val="90000"/>
                </a:lnSpc>
                <a:spcAft>
                  <a:spcPts val="1120"/>
                </a:spcAft>
              </a:pPr>
              <a:r>
                <a:rPr b="0" lang="fr-FR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To move on with my final written report</a:t>
              </a:r>
              <a:endParaRPr b="0" lang="fr-FR" sz="2800" spc="-1" strike="noStrike">
                <a:latin typeface="Arial"/>
              </a:endParaRPr>
            </a:p>
          </p:txBody>
        </p:sp>
        <p:sp>
          <p:nvSpPr>
            <p:cNvPr id="269" name="CustomShape 4"/>
            <p:cNvSpPr/>
            <p:nvPr/>
          </p:nvSpPr>
          <p:spPr>
            <a:xfrm>
              <a:off x="838080" y="3300120"/>
              <a:ext cx="3785040" cy="14014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hueOff val="-727682"/>
                <a:satOff val="-41964"/>
                <a:lumOff val="4314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90440" rIns="122040" tIns="129240" bIns="129240" anchor="ctr"/>
            <a:p>
              <a:pPr algn="ctr">
                <a:lnSpc>
                  <a:spcPct val="90000"/>
                </a:lnSpc>
                <a:spcAft>
                  <a:spcPts val="1120"/>
                </a:spcAft>
              </a:pPr>
              <a:r>
                <a:rPr b="0" lang="fr-FR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To find a solution for temperature and high moisture</a:t>
              </a:r>
              <a:endParaRPr b="0" lang="fr-FR" sz="2800" spc="-1" strike="noStrike">
                <a:latin typeface="Arial"/>
              </a:endParaRPr>
            </a:p>
          </p:txBody>
        </p:sp>
        <p:sp>
          <p:nvSpPr>
            <p:cNvPr id="270" name="CustomShape 5"/>
            <p:cNvSpPr/>
            <p:nvPr/>
          </p:nvSpPr>
          <p:spPr>
            <a:xfrm rot="5400000">
              <a:off x="7356960" y="2177280"/>
              <a:ext cx="1261440" cy="673164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271" name="CustomShape 6"/>
            <p:cNvSpPr/>
            <p:nvPr/>
          </p:nvSpPr>
          <p:spPr>
            <a:xfrm>
              <a:off x="838080" y="4772520"/>
              <a:ext cx="3785040" cy="14014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hueOff val="-1455363"/>
                <a:satOff val="-83928"/>
                <a:lumOff val="8628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90440" rIns="122040" tIns="129240" bIns="129240" anchor="ctr"/>
            <a:p>
              <a:pPr algn="ctr">
                <a:lnSpc>
                  <a:spcPct val="90000"/>
                </a:lnSpc>
                <a:spcAft>
                  <a:spcPts val="1120"/>
                </a:spcAft>
              </a:pPr>
              <a:r>
                <a:rPr b="0" lang="fr-FR" sz="2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To create a watering programme </a:t>
              </a:r>
              <a:endParaRPr b="0" lang="fr-FR" sz="2800" spc="-1" strike="noStrike">
                <a:latin typeface="Arial"/>
              </a:endParaRPr>
            </a:p>
          </p:txBody>
        </p:sp>
      </p:grpSp>
      <p:grpSp>
        <p:nvGrpSpPr>
          <p:cNvPr id="272" name="Group 7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73" name="CustomShape 8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4D76D0A5-07F0-4EA4-B723-AE0F8E640A4D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274" name="CustomShape 9"/>
          <p:cNvSpPr/>
          <p:nvPr/>
        </p:nvSpPr>
        <p:spPr>
          <a:xfrm>
            <a:off x="5263200" y="5108400"/>
            <a:ext cx="5440680" cy="12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lvl="1" marL="457560" indent="-456840">
              <a:lnSpc>
                <a:spcPct val="90000"/>
              </a:lnSpc>
              <a:spcAft>
                <a:spcPts val="434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Have a better presentation</a:t>
            </a:r>
            <a:endParaRPr b="0" lang="fr-FR" sz="2800" spc="-1" strike="noStrike">
              <a:latin typeface="Arial"/>
            </a:endParaRPr>
          </a:p>
          <a:p>
            <a:pPr lvl="1" marL="457560" indent="-456840">
              <a:lnSpc>
                <a:spcPct val="90000"/>
              </a:lnSpc>
              <a:spcAft>
                <a:spcPts val="434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Be more flexible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8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Bachelor Project - UNIGE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9A3F299-A6A3-4B8A-AAE7-75598D9F00CE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163" name="Picture 2" descr=""/>
          <p:cNvPicPr/>
          <p:nvPr/>
        </p:nvPicPr>
        <p:blipFill>
          <a:blip r:embed="rId1"/>
          <a:stretch/>
        </p:blipFill>
        <p:spPr>
          <a:xfrm>
            <a:off x="5712480" y="3039840"/>
            <a:ext cx="2226960" cy="2226960"/>
          </a:xfrm>
          <a:prstGeom prst="rect">
            <a:avLst/>
          </a:prstGeom>
          <a:ln>
            <a:noFill/>
          </a:ln>
        </p:spPr>
      </p:pic>
      <p:pic>
        <p:nvPicPr>
          <p:cNvPr id="164" name="Picture 4" descr=""/>
          <p:cNvPicPr/>
          <p:nvPr/>
        </p:nvPicPr>
        <p:blipFill>
          <a:blip r:embed="rId2"/>
          <a:stretch/>
        </p:blipFill>
        <p:spPr>
          <a:xfrm>
            <a:off x="4598640" y="705960"/>
            <a:ext cx="2226960" cy="2226960"/>
          </a:xfrm>
          <a:prstGeom prst="rect">
            <a:avLst/>
          </a:prstGeom>
          <a:ln>
            <a:noFill/>
          </a:ln>
        </p:spPr>
      </p:pic>
      <p:pic>
        <p:nvPicPr>
          <p:cNvPr id="165" name="Picture 6" descr=""/>
          <p:cNvPicPr/>
          <p:nvPr/>
        </p:nvPicPr>
        <p:blipFill>
          <a:blip r:embed="rId3"/>
          <a:stretch/>
        </p:blipFill>
        <p:spPr>
          <a:xfrm>
            <a:off x="7927560" y="1346760"/>
            <a:ext cx="2142360" cy="2142360"/>
          </a:xfrm>
          <a:prstGeom prst="rect">
            <a:avLst/>
          </a:prstGeom>
          <a:ln>
            <a:noFill/>
          </a:ln>
        </p:spPr>
      </p:pic>
      <p:pic>
        <p:nvPicPr>
          <p:cNvPr id="166" name="Picture 8" descr=""/>
          <p:cNvPicPr/>
          <p:nvPr/>
        </p:nvPicPr>
        <p:blipFill>
          <a:blip r:embed="rId4"/>
          <a:stretch/>
        </p:blipFill>
        <p:spPr>
          <a:xfrm>
            <a:off x="2113920" y="3449160"/>
            <a:ext cx="2142360" cy="2142360"/>
          </a:xfrm>
          <a:prstGeom prst="rect">
            <a:avLst/>
          </a:prstGeom>
          <a:ln>
            <a:noFill/>
          </a:ln>
        </p:spPr>
      </p:pic>
      <p:sp>
        <p:nvSpPr>
          <p:cNvPr id="167" name="CustomShape 3"/>
          <p:cNvSpPr/>
          <p:nvPr/>
        </p:nvSpPr>
        <p:spPr>
          <a:xfrm flipV="1">
            <a:off x="4008600" y="2417760"/>
            <a:ext cx="722160" cy="99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920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Picture 2" descr=""/>
          <p:cNvPicPr/>
          <p:nvPr/>
        </p:nvPicPr>
        <p:blipFill>
          <a:blip r:embed="rId5"/>
          <a:stretch/>
        </p:blipFill>
        <p:spPr>
          <a:xfrm>
            <a:off x="7873920" y="4453200"/>
            <a:ext cx="1238760" cy="123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838080" y="365040"/>
            <a:ext cx="10514880" cy="85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Project Planning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5FC94C4-9570-4548-B7FA-DA9971AB5333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graphicFrame>
        <p:nvGraphicFramePr>
          <p:cNvPr id="277" name="Chart 4"/>
          <p:cNvGraphicFramePr/>
          <p:nvPr/>
        </p:nvGraphicFramePr>
        <p:xfrm>
          <a:off x="558720" y="1148040"/>
          <a:ext cx="10514880" cy="4896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74" dur="indefinite" restart="never" nodeType="tmRoot">
          <p:childTnLst>
            <p:seq>
              <p:cTn id="7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889560" y="1769040"/>
            <a:ext cx="5119560" cy="52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200’000 km</a:t>
            </a:r>
            <a:r>
              <a:rPr b="0" lang="fr-FR" sz="28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of fresh water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6941880" y="6356520"/>
            <a:ext cx="1165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D1ED5089-DAFE-4EFE-93D4-D3700D54868A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171" name="Picture 2" descr=""/>
          <p:cNvPicPr/>
          <p:nvPr/>
        </p:nvPicPr>
        <p:blipFill>
          <a:blip r:embed="rId1"/>
          <a:srcRect l="26768" t="0" r="19829" b="0"/>
          <a:stretch/>
        </p:blipFill>
        <p:spPr>
          <a:xfrm>
            <a:off x="5878800" y="0"/>
            <a:ext cx="6312600" cy="6857280"/>
          </a:xfrm>
          <a:prstGeom prst="rect">
            <a:avLst/>
          </a:prstGeom>
          <a:ln>
            <a:noFill/>
          </a:ln>
        </p:spPr>
      </p:pic>
      <p:pic>
        <p:nvPicPr>
          <p:cNvPr id="172" name="Picture 4" descr=""/>
          <p:cNvPicPr/>
          <p:nvPr/>
        </p:nvPicPr>
        <p:blipFill>
          <a:blip r:embed="rId2"/>
          <a:stretch/>
        </p:blipFill>
        <p:spPr>
          <a:xfrm>
            <a:off x="999000" y="2714760"/>
            <a:ext cx="1292040" cy="1369080"/>
          </a:xfrm>
          <a:prstGeom prst="rect">
            <a:avLst/>
          </a:prstGeom>
          <a:ln>
            <a:noFill/>
          </a:ln>
        </p:spPr>
      </p:pic>
      <p:pic>
        <p:nvPicPr>
          <p:cNvPr id="173" name="Picture 6" descr=""/>
          <p:cNvPicPr/>
          <p:nvPr/>
        </p:nvPicPr>
        <p:blipFill>
          <a:blip r:embed="rId3"/>
          <a:stretch/>
        </p:blipFill>
        <p:spPr>
          <a:xfrm>
            <a:off x="2289600" y="4084200"/>
            <a:ext cx="1292040" cy="1369080"/>
          </a:xfrm>
          <a:prstGeom prst="rect">
            <a:avLst/>
          </a:prstGeom>
          <a:ln>
            <a:noFill/>
          </a:ln>
        </p:spPr>
      </p:pic>
      <p:pic>
        <p:nvPicPr>
          <p:cNvPr id="174" name="Picture 8" descr=""/>
          <p:cNvPicPr/>
          <p:nvPr/>
        </p:nvPicPr>
        <p:blipFill>
          <a:blip r:embed="rId4"/>
          <a:stretch/>
        </p:blipFill>
        <p:spPr>
          <a:xfrm>
            <a:off x="999000" y="4084200"/>
            <a:ext cx="1292040" cy="1369080"/>
          </a:xfrm>
          <a:prstGeom prst="rect">
            <a:avLst/>
          </a:prstGeom>
          <a:ln>
            <a:noFill/>
          </a:ln>
        </p:spPr>
      </p:pic>
      <p:pic>
        <p:nvPicPr>
          <p:cNvPr id="175" name="Picture 10" descr=""/>
          <p:cNvPicPr/>
          <p:nvPr/>
        </p:nvPicPr>
        <p:blipFill>
          <a:blip r:embed="rId5"/>
          <a:stretch/>
        </p:blipFill>
        <p:spPr>
          <a:xfrm>
            <a:off x="3449520" y="3355200"/>
            <a:ext cx="1333800" cy="1413000"/>
          </a:xfrm>
          <a:prstGeom prst="rect">
            <a:avLst/>
          </a:prstGeom>
          <a:ln>
            <a:noFill/>
          </a:ln>
        </p:spPr>
      </p:pic>
      <p:pic>
        <p:nvPicPr>
          <p:cNvPr id="176" name="Picture 12" descr=""/>
          <p:cNvPicPr/>
          <p:nvPr/>
        </p:nvPicPr>
        <p:blipFill>
          <a:blip r:embed="rId6"/>
          <a:stretch/>
        </p:blipFill>
        <p:spPr>
          <a:xfrm>
            <a:off x="2289600" y="2744280"/>
            <a:ext cx="1292040" cy="136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" dur="indefinite" restart="never" nodeType="tmRoot">
          <p:childTnLst>
            <p:seq>
              <p:cTn id="19" dur="indefinite" nodeType="mainSeq">
                <p:childTnLst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35" dur="2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9FED835-309C-46BD-B623-72DEC21DEFEB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grpSp>
        <p:nvGrpSpPr>
          <p:cNvPr id="178" name="Group 2"/>
          <p:cNvGrpSpPr/>
          <p:nvPr/>
        </p:nvGrpSpPr>
        <p:grpSpPr>
          <a:xfrm>
            <a:off x="1489320" y="919080"/>
            <a:ext cx="5710680" cy="902880"/>
            <a:chOff x="1489320" y="919080"/>
            <a:chExt cx="5710680" cy="902880"/>
          </a:xfrm>
        </p:grpSpPr>
        <p:sp>
          <p:nvSpPr>
            <p:cNvPr id="179" name="CustomShape 3"/>
            <p:cNvSpPr/>
            <p:nvPr/>
          </p:nvSpPr>
          <p:spPr>
            <a:xfrm>
              <a:off x="1489320" y="919080"/>
              <a:ext cx="5710680" cy="902880"/>
            </a:xfrm>
            <a:prstGeom prst="roundRect">
              <a:avLst>
                <a:gd name="adj" fmla="val 10000"/>
              </a:avLst>
            </a:prstGeom>
            <a:ln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80" name="CustomShape 4"/>
            <p:cNvSpPr/>
            <p:nvPr/>
          </p:nvSpPr>
          <p:spPr>
            <a:xfrm>
              <a:off x="1517040" y="945720"/>
              <a:ext cx="4602240" cy="849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7480" rIns="87480" tIns="87480" bIns="87480" anchor="ctr"/>
            <a:p>
              <a:pPr>
                <a:lnSpc>
                  <a:spcPct val="90000"/>
                </a:lnSpc>
                <a:spcAft>
                  <a:spcPts val="805"/>
                </a:spcAft>
              </a:pPr>
              <a:r>
                <a:rPr b="0" lang="fr-FR" sz="23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Research of Literature</a:t>
              </a:r>
              <a:endParaRPr b="0" lang="fr-FR" sz="2300" spc="-1" strike="noStrike">
                <a:latin typeface="Arial"/>
              </a:endParaRPr>
            </a:p>
          </p:txBody>
        </p:sp>
      </p:grpSp>
      <p:grpSp>
        <p:nvGrpSpPr>
          <p:cNvPr id="181" name="Group 5"/>
          <p:cNvGrpSpPr/>
          <p:nvPr/>
        </p:nvGrpSpPr>
        <p:grpSpPr>
          <a:xfrm>
            <a:off x="1489320" y="1948320"/>
            <a:ext cx="5710680" cy="902880"/>
            <a:chOff x="1489320" y="1948320"/>
            <a:chExt cx="5710680" cy="902880"/>
          </a:xfrm>
        </p:grpSpPr>
        <p:sp>
          <p:nvSpPr>
            <p:cNvPr id="182" name="CustomShape 6"/>
            <p:cNvSpPr/>
            <p:nvPr/>
          </p:nvSpPr>
          <p:spPr>
            <a:xfrm>
              <a:off x="1489320" y="1948320"/>
              <a:ext cx="5710680" cy="902880"/>
            </a:xfrm>
            <a:prstGeom prst="roundRect">
              <a:avLst>
                <a:gd name="adj" fmla="val 10000"/>
              </a:avLst>
            </a:prstGeom>
            <a:ln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363841"/>
                <a:satOff val="-20982"/>
                <a:lumOff val="2157"/>
                <a:alphaOff val="0"/>
              </a:schemeClr>
            </a:fillRef>
            <a:effectRef idx="0">
              <a:schemeClr val="accent2">
                <a:hueOff val="-363841"/>
                <a:satOff val="-20982"/>
                <a:lumOff val="2157"/>
                <a:alphaOff val="0"/>
              </a:schemeClr>
            </a:effectRef>
            <a:fontRef idx="minor"/>
          </p:style>
        </p:sp>
        <p:sp>
          <p:nvSpPr>
            <p:cNvPr id="183" name="CustomShape 7"/>
            <p:cNvSpPr/>
            <p:nvPr/>
          </p:nvSpPr>
          <p:spPr>
            <a:xfrm>
              <a:off x="1516320" y="1974600"/>
              <a:ext cx="4627440" cy="849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7480" rIns="87480" tIns="87480" bIns="87480" anchor="ctr"/>
            <a:p>
              <a:pPr>
                <a:lnSpc>
                  <a:spcPct val="90000"/>
                </a:lnSpc>
                <a:spcAft>
                  <a:spcPts val="805"/>
                </a:spcAft>
              </a:pPr>
              <a:r>
                <a:rPr b="0" lang="fr-FR" sz="23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Collect Data</a:t>
              </a:r>
              <a:endParaRPr b="0" lang="fr-FR" sz="2300" spc="-1" strike="noStrike">
                <a:latin typeface="Arial"/>
              </a:endParaRPr>
            </a:p>
          </p:txBody>
        </p:sp>
      </p:grpSp>
      <p:grpSp>
        <p:nvGrpSpPr>
          <p:cNvPr id="184" name="Group 8"/>
          <p:cNvGrpSpPr/>
          <p:nvPr/>
        </p:nvGrpSpPr>
        <p:grpSpPr>
          <a:xfrm>
            <a:off x="1508040" y="2972880"/>
            <a:ext cx="5691960" cy="902880"/>
            <a:chOff x="1508040" y="2972880"/>
            <a:chExt cx="5691960" cy="902880"/>
          </a:xfrm>
        </p:grpSpPr>
        <p:sp>
          <p:nvSpPr>
            <p:cNvPr id="185" name="CustomShape 9"/>
            <p:cNvSpPr/>
            <p:nvPr/>
          </p:nvSpPr>
          <p:spPr>
            <a:xfrm>
              <a:off x="1508040" y="2972880"/>
              <a:ext cx="5691960" cy="902880"/>
            </a:xfrm>
            <a:prstGeom prst="roundRect">
              <a:avLst>
                <a:gd name="adj" fmla="val 10000"/>
              </a:avLst>
            </a:prstGeom>
            <a:ln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0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/>
          </p:style>
        </p:sp>
        <p:sp>
          <p:nvSpPr>
            <p:cNvPr id="186" name="CustomShape 10"/>
            <p:cNvSpPr/>
            <p:nvPr/>
          </p:nvSpPr>
          <p:spPr>
            <a:xfrm>
              <a:off x="1536120" y="3008160"/>
              <a:ext cx="3733560" cy="849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7480" rIns="87480" tIns="87480" bIns="87480" anchor="ctr"/>
            <a:p>
              <a:pPr>
                <a:lnSpc>
                  <a:spcPct val="90000"/>
                </a:lnSpc>
                <a:spcAft>
                  <a:spcPts val="805"/>
                </a:spcAft>
              </a:pPr>
              <a:r>
                <a:rPr b="0" lang="fr-FR" sz="23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Integration of Machine Learning Algorithm</a:t>
              </a:r>
              <a:endParaRPr b="0" lang="fr-FR" sz="2300" spc="-1" strike="noStrike">
                <a:latin typeface="Arial"/>
              </a:endParaRPr>
            </a:p>
          </p:txBody>
        </p:sp>
      </p:grpSp>
      <p:grpSp>
        <p:nvGrpSpPr>
          <p:cNvPr id="187" name="Group 11"/>
          <p:cNvGrpSpPr/>
          <p:nvPr/>
        </p:nvGrpSpPr>
        <p:grpSpPr>
          <a:xfrm>
            <a:off x="1489320" y="4015080"/>
            <a:ext cx="5710680" cy="902880"/>
            <a:chOff x="1489320" y="4015080"/>
            <a:chExt cx="5710680" cy="902880"/>
          </a:xfrm>
        </p:grpSpPr>
        <p:sp>
          <p:nvSpPr>
            <p:cNvPr id="188" name="CustomShape 12"/>
            <p:cNvSpPr/>
            <p:nvPr/>
          </p:nvSpPr>
          <p:spPr>
            <a:xfrm>
              <a:off x="1489320" y="4015080"/>
              <a:ext cx="5710680" cy="902880"/>
            </a:xfrm>
            <a:prstGeom prst="roundRect">
              <a:avLst>
                <a:gd name="adj" fmla="val 10000"/>
              </a:avLst>
            </a:prstGeom>
            <a:ln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91522"/>
                <a:satOff val="-62946"/>
                <a:lumOff val="6471"/>
                <a:alphaOff val="0"/>
              </a:schemeClr>
            </a:fillRef>
            <a:effectRef idx="0">
              <a:schemeClr val="accent2">
                <a:hueOff val="-1091522"/>
                <a:satOff val="-62946"/>
                <a:lumOff val="6471"/>
                <a:alphaOff val="0"/>
              </a:schemeClr>
            </a:effectRef>
            <a:fontRef idx="minor"/>
          </p:style>
        </p:sp>
        <p:sp>
          <p:nvSpPr>
            <p:cNvPr id="189" name="CustomShape 13"/>
            <p:cNvSpPr/>
            <p:nvPr/>
          </p:nvSpPr>
          <p:spPr>
            <a:xfrm>
              <a:off x="1516680" y="4041720"/>
              <a:ext cx="5219640" cy="849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7480" rIns="87480" tIns="87480" bIns="87480" anchor="ctr"/>
            <a:p>
              <a:pPr>
                <a:lnSpc>
                  <a:spcPct val="90000"/>
                </a:lnSpc>
                <a:spcAft>
                  <a:spcPts val="805"/>
                </a:spcAft>
              </a:pPr>
              <a:r>
                <a:rPr b="0" lang="fr-FR" sz="23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Test our result </a:t>
              </a:r>
              <a:r>
                <a:rPr b="0" lang="fr-FR" sz="23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	</a:t>
              </a:r>
              <a:r>
                <a:rPr b="0" lang="fr-FR" sz="23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	</a:t>
              </a:r>
              <a:r>
                <a:rPr b="0" lang="fr-FR" sz="23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	</a:t>
              </a:r>
              <a:endParaRPr b="0" lang="fr-FR" sz="2300" spc="-1" strike="noStrike">
                <a:latin typeface="Arial"/>
              </a:endParaRPr>
            </a:p>
          </p:txBody>
        </p:sp>
      </p:grpSp>
      <p:grpSp>
        <p:nvGrpSpPr>
          <p:cNvPr id="190" name="Group 14"/>
          <p:cNvGrpSpPr/>
          <p:nvPr/>
        </p:nvGrpSpPr>
        <p:grpSpPr>
          <a:xfrm>
            <a:off x="1489320" y="5018040"/>
            <a:ext cx="5710680" cy="902880"/>
            <a:chOff x="1489320" y="5018040"/>
            <a:chExt cx="5710680" cy="902880"/>
          </a:xfrm>
        </p:grpSpPr>
        <p:sp>
          <p:nvSpPr>
            <p:cNvPr id="191" name="CustomShape 15"/>
            <p:cNvSpPr/>
            <p:nvPr/>
          </p:nvSpPr>
          <p:spPr>
            <a:xfrm>
              <a:off x="1489320" y="5018040"/>
              <a:ext cx="5710680" cy="902880"/>
            </a:xfrm>
            <a:prstGeom prst="roundRect">
              <a:avLst>
                <a:gd name="adj" fmla="val 10000"/>
              </a:avLst>
            </a:prstGeom>
            <a:ln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0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/>
          </p:style>
        </p:sp>
        <p:sp>
          <p:nvSpPr>
            <p:cNvPr id="192" name="CustomShape 16"/>
            <p:cNvSpPr/>
            <p:nvPr/>
          </p:nvSpPr>
          <p:spPr>
            <a:xfrm>
              <a:off x="1563120" y="5018040"/>
              <a:ext cx="5072400" cy="849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7480" rIns="87480" tIns="87480" bIns="87480" anchor="ctr"/>
            <a:p>
              <a:pPr>
                <a:lnSpc>
                  <a:spcPct val="90000"/>
                </a:lnSpc>
                <a:spcAft>
                  <a:spcPts val="805"/>
                </a:spcAft>
              </a:pPr>
              <a:r>
                <a:rPr b="0" lang="fr-FR" sz="23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Create a watering program</a:t>
              </a:r>
              <a:endParaRPr b="0" lang="fr-FR" sz="2300" spc="-1" strike="noStrike">
                <a:latin typeface="Arial"/>
              </a:endParaRPr>
            </a:p>
          </p:txBody>
        </p:sp>
      </p:grp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27400" y="4756680"/>
            <a:ext cx="11139120" cy="92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fr-FR" sz="5400" spc="-1" strike="noStrike">
                <a:solidFill>
                  <a:srgbClr val="ffffff"/>
                </a:solidFill>
                <a:latin typeface="Calibri Light"/>
                <a:ea typeface="DejaVu Sans"/>
              </a:rPr>
              <a:t>Planting</a:t>
            </a:r>
            <a:endParaRPr b="0" lang="fr-FR" sz="54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1339200" y="5815800"/>
            <a:ext cx="9143280" cy="4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fr-FR" sz="2000" spc="-1" strike="noStrike">
                <a:solidFill>
                  <a:srgbClr val="8fbeef"/>
                </a:solidFill>
                <a:latin typeface="Calibri"/>
                <a:ea typeface="DejaVu Sans"/>
              </a:rPr>
              <a:t>Basilic, onion, spinach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8610480" y="6522480"/>
            <a:ext cx="274248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3F426067-81DD-493D-AFFB-1E5FB5D79A43}" type="slidenum">
              <a:rPr b="0" lang="fr-FR" sz="1200" spc="-1" strike="noStrike">
                <a:solidFill>
                  <a:srgbClr val="898989"/>
                </a:solidFill>
                <a:latin typeface="Calibri"/>
                <a:ea typeface="DejaVu Sans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196" name="Image 6" descr=""/>
          <p:cNvPicPr/>
          <p:nvPr/>
        </p:nvPicPr>
        <p:blipFill>
          <a:blip r:embed="rId1"/>
          <a:srcRect l="0" t="0" r="0" b="7808"/>
          <a:stretch/>
        </p:blipFill>
        <p:spPr>
          <a:xfrm>
            <a:off x="320040" y="420480"/>
            <a:ext cx="5455080" cy="3771720"/>
          </a:xfrm>
          <a:prstGeom prst="rect">
            <a:avLst/>
          </a:prstGeom>
          <a:ln>
            <a:noFill/>
          </a:ln>
        </p:spPr>
      </p:pic>
      <p:pic>
        <p:nvPicPr>
          <p:cNvPr id="197" name="Image 4" descr=""/>
          <p:cNvPicPr/>
          <p:nvPr/>
        </p:nvPicPr>
        <p:blipFill>
          <a:blip r:embed="rId2"/>
          <a:srcRect l="9793" t="0" r="7767" b="-5"/>
          <a:stretch/>
        </p:blipFill>
        <p:spPr>
          <a:xfrm>
            <a:off x="6946920" y="307800"/>
            <a:ext cx="4393440" cy="3997080"/>
          </a:xfrm>
          <a:prstGeom prst="rect">
            <a:avLst/>
          </a:prstGeom>
          <a:ln>
            <a:noFill/>
          </a:ln>
        </p:spPr>
      </p:pic>
      <p:sp>
        <p:nvSpPr>
          <p:cNvPr id="198" name="CustomShape 4"/>
          <p:cNvSpPr/>
          <p:nvPr/>
        </p:nvSpPr>
        <p:spPr>
          <a:xfrm>
            <a:off x="5943600" y="327672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5"/>
          <p:cNvSpPr/>
          <p:nvPr/>
        </p:nvSpPr>
        <p:spPr>
          <a:xfrm>
            <a:off x="6095880" y="342900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 5" descr=""/>
          <p:cNvPicPr/>
          <p:nvPr/>
        </p:nvPicPr>
        <p:blipFill>
          <a:blip r:embed="rId1"/>
          <a:stretch/>
        </p:blipFill>
        <p:spPr>
          <a:xfrm>
            <a:off x="1402920" y="1089000"/>
            <a:ext cx="4179600" cy="2097360"/>
          </a:xfrm>
          <a:prstGeom prst="rect">
            <a:avLst/>
          </a:prstGeom>
          <a:ln>
            <a:noFill/>
          </a:ln>
        </p:spPr>
      </p:pic>
      <p:sp>
        <p:nvSpPr>
          <p:cNvPr id="201" name="Line 1"/>
          <p:cNvSpPr/>
          <p:nvPr/>
        </p:nvSpPr>
        <p:spPr>
          <a:xfrm>
            <a:off x="6091200" y="1110960"/>
            <a:ext cx="10800" cy="4645080"/>
          </a:xfrm>
          <a:prstGeom prst="line">
            <a:avLst/>
          </a:prstGeom>
          <a:ln w="19080">
            <a:solidFill>
              <a:srgbClr val="7f7f7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2" name="Image 4" descr=""/>
          <p:cNvPicPr/>
          <p:nvPr/>
        </p:nvPicPr>
        <p:blipFill>
          <a:blip r:embed="rId2"/>
          <a:stretch/>
        </p:blipFill>
        <p:spPr>
          <a:xfrm>
            <a:off x="6338160" y="927000"/>
            <a:ext cx="4732560" cy="1975680"/>
          </a:xfrm>
          <a:prstGeom prst="rect">
            <a:avLst/>
          </a:prstGeom>
          <a:ln>
            <a:noFill/>
          </a:ln>
        </p:spPr>
      </p:pic>
      <p:sp>
        <p:nvSpPr>
          <p:cNvPr id="203" name="Line 2"/>
          <p:cNvSpPr/>
          <p:nvPr/>
        </p:nvSpPr>
        <p:spPr>
          <a:xfrm>
            <a:off x="1402920" y="3428640"/>
            <a:ext cx="4188960" cy="0"/>
          </a:xfrm>
          <a:prstGeom prst="line">
            <a:avLst/>
          </a:prstGeom>
          <a:ln w="19080">
            <a:solidFill>
              <a:srgbClr val="7f7f7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Line 3"/>
          <p:cNvSpPr/>
          <p:nvPr/>
        </p:nvSpPr>
        <p:spPr>
          <a:xfrm>
            <a:off x="6610320" y="3428640"/>
            <a:ext cx="4188600" cy="0"/>
          </a:xfrm>
          <a:prstGeom prst="line">
            <a:avLst/>
          </a:prstGeom>
          <a:ln w="19080">
            <a:solidFill>
              <a:srgbClr val="7f7f7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5" name="Picture 12" descr=""/>
          <p:cNvPicPr/>
          <p:nvPr/>
        </p:nvPicPr>
        <p:blipFill>
          <a:blip r:embed="rId3"/>
          <a:stretch/>
        </p:blipFill>
        <p:spPr>
          <a:xfrm>
            <a:off x="2218320" y="3671280"/>
            <a:ext cx="2545560" cy="2545560"/>
          </a:xfrm>
          <a:prstGeom prst="rect">
            <a:avLst/>
          </a:prstGeom>
          <a:ln>
            <a:noFill/>
          </a:ln>
        </p:spPr>
      </p:pic>
      <p:pic>
        <p:nvPicPr>
          <p:cNvPr id="206" name="Picture 4" descr=""/>
          <p:cNvPicPr/>
          <p:nvPr/>
        </p:nvPicPr>
        <p:blipFill>
          <a:blip r:embed="rId4"/>
          <a:stretch/>
        </p:blipFill>
        <p:spPr>
          <a:xfrm>
            <a:off x="7427880" y="3671280"/>
            <a:ext cx="2553120" cy="2553120"/>
          </a:xfrm>
          <a:prstGeom prst="rect">
            <a:avLst/>
          </a:prstGeom>
          <a:ln>
            <a:noFill/>
          </a:ln>
        </p:spPr>
      </p:pic>
      <p:sp>
        <p:nvSpPr>
          <p:cNvPr id="207" name="CustomShape 4"/>
          <p:cNvSpPr/>
          <p:nvPr/>
        </p:nvSpPr>
        <p:spPr>
          <a:xfrm>
            <a:off x="10917720" y="6491160"/>
            <a:ext cx="95184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90000"/>
              </a:lnSpc>
              <a:spcAft>
                <a:spcPts val="601"/>
              </a:spcAft>
            </a:pPr>
            <a:fld id="{D5D784EE-1FF3-4B7F-ABC7-CB38D573FD53}" type="slidenum">
              <a:rPr b="0" lang="fr-FR" sz="1200" spc="-1" strike="noStrike">
                <a:solidFill>
                  <a:srgbClr val="404040"/>
                </a:solidFill>
                <a:latin typeface="Calibri"/>
                <a:ea typeface="DejaVu Sans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" descr=""/>
          <p:cNvPicPr/>
          <p:nvPr/>
        </p:nvPicPr>
        <p:blipFill>
          <a:blip r:embed="rId1"/>
          <a:stretch/>
        </p:blipFill>
        <p:spPr>
          <a:xfrm>
            <a:off x="1586520" y="643320"/>
            <a:ext cx="3809520" cy="2542320"/>
          </a:xfrm>
          <a:prstGeom prst="rect">
            <a:avLst/>
          </a:prstGeom>
          <a:ln>
            <a:noFill/>
          </a:ln>
        </p:spPr>
      </p:pic>
      <p:sp>
        <p:nvSpPr>
          <p:cNvPr id="209" name="Line 1"/>
          <p:cNvSpPr/>
          <p:nvPr/>
        </p:nvSpPr>
        <p:spPr>
          <a:xfrm>
            <a:off x="6091200" y="1110960"/>
            <a:ext cx="10800" cy="4645080"/>
          </a:xfrm>
          <a:prstGeom prst="line">
            <a:avLst/>
          </a:prstGeom>
          <a:ln w="19080">
            <a:solidFill>
              <a:srgbClr val="7f7f7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Line 2"/>
          <p:cNvSpPr/>
          <p:nvPr/>
        </p:nvSpPr>
        <p:spPr>
          <a:xfrm>
            <a:off x="1402920" y="3428640"/>
            <a:ext cx="4188960" cy="0"/>
          </a:xfrm>
          <a:prstGeom prst="line">
            <a:avLst/>
          </a:prstGeom>
          <a:ln w="19080">
            <a:solidFill>
              <a:srgbClr val="7f7f7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Line 3"/>
          <p:cNvSpPr/>
          <p:nvPr/>
        </p:nvSpPr>
        <p:spPr>
          <a:xfrm>
            <a:off x="6610320" y="3428640"/>
            <a:ext cx="4188600" cy="0"/>
          </a:xfrm>
          <a:prstGeom prst="line">
            <a:avLst/>
          </a:prstGeom>
          <a:ln w="19080">
            <a:solidFill>
              <a:srgbClr val="7f7f7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2" name="Picture 12" descr=""/>
          <p:cNvPicPr/>
          <p:nvPr/>
        </p:nvPicPr>
        <p:blipFill>
          <a:blip r:embed="rId2"/>
          <a:stretch/>
        </p:blipFill>
        <p:spPr>
          <a:xfrm>
            <a:off x="2218320" y="3671280"/>
            <a:ext cx="2545560" cy="2545560"/>
          </a:xfrm>
          <a:prstGeom prst="rect">
            <a:avLst/>
          </a:prstGeom>
          <a:ln>
            <a:noFill/>
          </a:ln>
        </p:spPr>
      </p:pic>
      <p:pic>
        <p:nvPicPr>
          <p:cNvPr id="213" name="Image 1" descr=""/>
          <p:cNvPicPr/>
          <p:nvPr/>
        </p:nvPicPr>
        <p:blipFill>
          <a:blip r:embed="rId3"/>
          <a:stretch/>
        </p:blipFill>
        <p:spPr>
          <a:xfrm>
            <a:off x="7427880" y="3671280"/>
            <a:ext cx="2553120" cy="2553120"/>
          </a:xfrm>
          <a:prstGeom prst="rect">
            <a:avLst/>
          </a:prstGeom>
          <a:ln>
            <a:noFill/>
          </a:ln>
        </p:spPr>
      </p:pic>
      <p:sp>
        <p:nvSpPr>
          <p:cNvPr id="214" name="CustomShape 4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F04694FC-22B9-42C8-80B4-6B9A92512555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215" name="Picture 2" descr=""/>
          <p:cNvPicPr/>
          <p:nvPr/>
        </p:nvPicPr>
        <p:blipFill>
          <a:blip r:embed="rId4"/>
          <a:stretch/>
        </p:blipFill>
        <p:spPr>
          <a:xfrm>
            <a:off x="7466400" y="676440"/>
            <a:ext cx="2476080" cy="247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A3D013A3-EF8F-4A74-BB35-69AAEB9A6D52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0" y="90000"/>
            <a:ext cx="360" cy="2761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8" name="Group 3"/>
          <p:cNvGrpSpPr/>
          <p:nvPr/>
        </p:nvGrpSpPr>
        <p:grpSpPr>
          <a:xfrm>
            <a:off x="4203360" y="1335960"/>
            <a:ext cx="3785040" cy="4912200"/>
            <a:chOff x="4203360" y="1335960"/>
            <a:chExt cx="3785040" cy="4912200"/>
          </a:xfrm>
        </p:grpSpPr>
        <p:sp>
          <p:nvSpPr>
            <p:cNvPr id="219" name="CustomShape 4"/>
            <p:cNvSpPr/>
            <p:nvPr/>
          </p:nvSpPr>
          <p:spPr>
            <a:xfrm>
              <a:off x="4203360" y="1335960"/>
              <a:ext cx="3785040" cy="94392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45080" rIns="99000" tIns="95760" bIns="95760" anchor="ctr"/>
            <a:p>
              <a:pPr algn="ctr">
                <a:lnSpc>
                  <a:spcPct val="90000"/>
                </a:lnSpc>
                <a:spcAft>
                  <a:spcPts val="910"/>
                </a:spcAft>
              </a:pPr>
              <a:r>
                <a:rPr b="0" lang="fr-FR" sz="26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Reading data in dataframe</a:t>
              </a:r>
              <a:endParaRPr b="0" lang="fr-FR" sz="2600" spc="-1" strike="noStrike">
                <a:latin typeface="Arial"/>
              </a:endParaRPr>
            </a:p>
          </p:txBody>
        </p:sp>
        <p:sp>
          <p:nvSpPr>
            <p:cNvPr id="220" name="CustomShape 5"/>
            <p:cNvSpPr/>
            <p:nvPr/>
          </p:nvSpPr>
          <p:spPr>
            <a:xfrm>
              <a:off x="4203360" y="2328120"/>
              <a:ext cx="3785040" cy="94392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45080" rIns="99000" tIns="95760" bIns="95760" anchor="ctr"/>
            <a:p>
              <a:pPr algn="ctr">
                <a:lnSpc>
                  <a:spcPct val="90000"/>
                </a:lnSpc>
                <a:spcAft>
                  <a:spcPts val="910"/>
                </a:spcAft>
              </a:pPr>
              <a:r>
                <a:rPr b="0" lang="fr-FR" sz="26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Add information on my dataframe</a:t>
              </a:r>
              <a:endParaRPr b="0" lang="fr-FR" sz="2600" spc="-1" strike="noStrike">
                <a:latin typeface="Arial"/>
              </a:endParaRPr>
            </a:p>
          </p:txBody>
        </p:sp>
        <p:sp>
          <p:nvSpPr>
            <p:cNvPr id="221" name="CustomShape 6"/>
            <p:cNvSpPr/>
            <p:nvPr/>
          </p:nvSpPr>
          <p:spPr>
            <a:xfrm>
              <a:off x="4203360" y="3319920"/>
              <a:ext cx="3785040" cy="94392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45080" rIns="99000" tIns="95760" bIns="95760" anchor="ctr"/>
            <a:p>
              <a:pPr algn="ctr">
                <a:lnSpc>
                  <a:spcPct val="90000"/>
                </a:lnSpc>
                <a:spcAft>
                  <a:spcPts val="910"/>
                </a:spcAft>
              </a:pPr>
              <a:r>
                <a:rPr b="0" lang="fr-FR" sz="26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Eliminate NaN value</a:t>
              </a:r>
              <a:endParaRPr b="0" lang="fr-FR" sz="2600" spc="-1" strike="noStrike">
                <a:latin typeface="Arial"/>
              </a:endParaRPr>
            </a:p>
          </p:txBody>
        </p:sp>
        <p:sp>
          <p:nvSpPr>
            <p:cNvPr id="222" name="CustomShape 7"/>
            <p:cNvSpPr/>
            <p:nvPr/>
          </p:nvSpPr>
          <p:spPr>
            <a:xfrm>
              <a:off x="4203360" y="4312440"/>
              <a:ext cx="3785040" cy="94392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45080" rIns="99000" tIns="95760" bIns="95760" anchor="ctr"/>
            <a:p>
              <a:pPr algn="ctr">
                <a:lnSpc>
                  <a:spcPct val="90000"/>
                </a:lnSpc>
                <a:spcAft>
                  <a:spcPts val="910"/>
                </a:spcAft>
              </a:pPr>
              <a:r>
                <a:rPr b="0" lang="fr-FR" sz="26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Implement some different strategy</a:t>
              </a:r>
              <a:endParaRPr b="0" lang="fr-FR" sz="2600" spc="-1" strike="noStrike">
                <a:latin typeface="Arial"/>
              </a:endParaRPr>
            </a:p>
          </p:txBody>
        </p:sp>
        <p:sp>
          <p:nvSpPr>
            <p:cNvPr id="223" name="CustomShape 8"/>
            <p:cNvSpPr/>
            <p:nvPr/>
          </p:nvSpPr>
          <p:spPr>
            <a:xfrm>
              <a:off x="4203360" y="5304240"/>
              <a:ext cx="3785040" cy="94392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45080" rIns="99000" tIns="95760" bIns="95760" anchor="ctr"/>
            <a:p>
              <a:pPr algn="ctr">
                <a:lnSpc>
                  <a:spcPct val="90000"/>
                </a:lnSpc>
                <a:spcAft>
                  <a:spcPts val="910"/>
                </a:spcAft>
              </a:pPr>
              <a:r>
                <a:rPr b="0" lang="fr-FR" sz="26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Analyse result</a:t>
              </a:r>
              <a:endParaRPr b="0" lang="fr-FR" sz="2600" spc="-1" strike="noStrike">
                <a:latin typeface="Arial"/>
              </a:endParaRPr>
            </a:p>
          </p:txBody>
        </p:sp>
      </p:grpSp>
      <p:grpSp>
        <p:nvGrpSpPr>
          <p:cNvPr id="224" name="Group 9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25" name="CustomShape 10"/>
          <p:cNvSpPr/>
          <p:nvPr/>
        </p:nvSpPr>
        <p:spPr>
          <a:xfrm>
            <a:off x="1841760" y="567720"/>
            <a:ext cx="62690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What I did </a:t>
            </a:r>
            <a:r>
              <a:rPr b="0" lang="fr-FR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with my </a:t>
            </a:r>
            <a:r>
              <a:rPr b="0" lang="fr-FR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data</a:t>
            </a:r>
            <a:endParaRPr b="0" lang="fr-FR" sz="40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274320" y="1965600"/>
            <a:ext cx="81374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2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9C947DB-BCC9-4701-8DD2-EC226497F24D}" type="slidenum">
              <a:rPr b="0" lang="fr-FR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pic>
        <p:nvPicPr>
          <p:cNvPr id="228" name="Image 218" descr=""/>
          <p:cNvPicPr/>
          <p:nvPr/>
        </p:nvPicPr>
        <p:blipFill>
          <a:blip r:embed="rId1"/>
          <a:stretch/>
        </p:blipFill>
        <p:spPr>
          <a:xfrm>
            <a:off x="1440000" y="432000"/>
            <a:ext cx="8717040" cy="577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</TotalTime>
  <Application>LibreOffice/6.0.7.3$Linux_X86_64 LibreOffice_project/00m0$Build-3</Application>
  <Words>328</Words>
  <Paragraphs>104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2019-05-29T06:30:03Z</dcterms:created>
  <dc:creator>Adrien Chabert</dc:creator>
  <dc:description/>
  <dc:language>fr-FR</dc:language>
  <cp:lastModifiedBy/>
  <dcterms:modified xsi:type="dcterms:W3CDTF">2019-05-29T13:30:55Z</dcterms:modified>
  <cp:revision>11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21</vt:i4>
  </property>
</Properties>
</file>